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rebri" panose="020B0604020202020204" charset="0"/>
      <p:regular r:id="rId8"/>
    </p:embeddedFont>
    <p:embeddedFont>
      <p:font typeface="Cerebri Heavy Italics" panose="020B0604020202020204" charset="0"/>
      <p:regular r:id="rId9"/>
    </p:embeddedFont>
  </p:embeddedFont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4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tags" Target="tags/tag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35B75-2832-6410-15E2-6B88300F840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973312" y="10165080"/>
            <a:ext cx="3698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745280" y="-179305"/>
            <a:ext cx="11268302" cy="11390836"/>
            <a:chOff x="0" y="0"/>
            <a:chExt cx="5956300" cy="60210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6300" cy="6021070"/>
            </a:xfrm>
            <a:custGeom>
              <a:avLst/>
              <a:gdLst/>
              <a:ahLst/>
              <a:cxnLst/>
              <a:rect l="l" t="t" r="r" b="b"/>
              <a:pathLst>
                <a:path w="5956300" h="602107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FFA500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AutoShape 4"/>
          <p:cNvSpPr/>
          <p:nvPr/>
        </p:nvSpPr>
        <p:spPr>
          <a:xfrm>
            <a:off x="0" y="9210675"/>
            <a:ext cx="4300832" cy="0"/>
          </a:xfrm>
          <a:prstGeom prst="line">
            <a:avLst/>
          </a:prstGeom>
          <a:ln w="38100" cap="flat">
            <a:solidFill>
              <a:srgbClr val="FFA5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3248447" y="770428"/>
            <a:ext cx="2361590" cy="15802"/>
          </a:xfrm>
          <a:prstGeom prst="line">
            <a:avLst/>
          </a:prstGeom>
          <a:ln w="38100" cap="flat">
            <a:solidFill>
              <a:srgbClr val="FFA5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180251" y="0"/>
            <a:ext cx="14281410" cy="14436709"/>
            <a:chOff x="0" y="0"/>
            <a:chExt cx="5956300" cy="60210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56300" cy="6021070"/>
            </a:xfrm>
            <a:custGeom>
              <a:avLst/>
              <a:gdLst/>
              <a:ahLst/>
              <a:cxnLst/>
              <a:rect l="l" t="t" r="r" b="b"/>
              <a:pathLst>
                <a:path w="5956300" h="602107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FFA5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045008" y="-879928"/>
            <a:ext cx="14461758" cy="14436709"/>
            <a:chOff x="0" y="0"/>
            <a:chExt cx="5956300" cy="60210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56300" cy="6021070"/>
            </a:xfrm>
            <a:custGeom>
              <a:avLst/>
              <a:gdLst/>
              <a:ahLst/>
              <a:cxnLst/>
              <a:rect l="l" t="t" r="r" b="b"/>
              <a:pathLst>
                <a:path w="5956300" h="602107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1A1B1D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373716" y="0"/>
            <a:ext cx="9607585" cy="9712059"/>
            <a:chOff x="0" y="0"/>
            <a:chExt cx="5956300" cy="60210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56300" cy="6021070"/>
            </a:xfrm>
            <a:custGeom>
              <a:avLst/>
              <a:gdLst/>
              <a:ahLst/>
              <a:cxnLst/>
              <a:rect l="l" t="t" r="r" b="b"/>
              <a:pathLst>
                <a:path w="5956300" h="602107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blipFill>
              <a:blip r:embed="rId2"/>
              <a:stretch>
                <a:fillRect l="-543" r="-543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0" y="126415"/>
            <a:ext cx="3374340" cy="1055842"/>
          </a:xfrm>
          <a:custGeom>
            <a:avLst/>
            <a:gdLst/>
            <a:ahLst/>
            <a:cxnLst/>
            <a:rect l="l" t="t" r="r" b="b"/>
            <a:pathLst>
              <a:path w="3374340" h="1055842">
                <a:moveTo>
                  <a:pt x="0" y="0"/>
                </a:moveTo>
                <a:lnTo>
                  <a:pt x="3374340" y="0"/>
                </a:lnTo>
                <a:lnTo>
                  <a:pt x="3374340" y="1055842"/>
                </a:lnTo>
                <a:lnTo>
                  <a:pt x="0" y="1055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9830" y="3742270"/>
            <a:ext cx="5370334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 dirty="0">
                <a:solidFill>
                  <a:srgbClr val="FFA500"/>
                </a:solidFill>
                <a:latin typeface="Cerebri Heavy Italics"/>
              </a:rPr>
              <a:t>SMART MOBILITY:</a:t>
            </a:r>
          </a:p>
          <a:p>
            <a:pPr>
              <a:lnSpc>
                <a:spcPts val="4439"/>
              </a:lnSpc>
            </a:pPr>
            <a:r>
              <a:rPr lang="en-US" sz="3699" dirty="0">
                <a:solidFill>
                  <a:srgbClr val="FFFFFF"/>
                </a:solidFill>
                <a:latin typeface="Cerebri Heavy Italics"/>
              </a:rPr>
              <a:t>AUTOMATED GUIDED VEHICLE TRAFFIC ANALYSIS</a:t>
            </a:r>
          </a:p>
        </p:txBody>
      </p:sp>
      <p:sp>
        <p:nvSpPr>
          <p:cNvPr id="14" name="Freeform 14"/>
          <p:cNvSpPr/>
          <p:nvPr/>
        </p:nvSpPr>
        <p:spPr>
          <a:xfrm rot="-1918803">
            <a:off x="5746266" y="4703234"/>
            <a:ext cx="8418036" cy="5490236"/>
          </a:xfrm>
          <a:custGeom>
            <a:avLst/>
            <a:gdLst/>
            <a:ahLst/>
            <a:cxnLst/>
            <a:rect l="l" t="t" r="r" b="b"/>
            <a:pathLst>
              <a:path w="8418036" h="5490236">
                <a:moveTo>
                  <a:pt x="0" y="0"/>
                </a:moveTo>
                <a:lnTo>
                  <a:pt x="8418036" y="0"/>
                </a:lnTo>
                <a:lnTo>
                  <a:pt x="8418036" y="5490236"/>
                </a:lnTo>
                <a:lnTo>
                  <a:pt x="0" y="5490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46"/>
            </a:stretch>
          </a:blipFill>
        </p:spPr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7D48260-C7A8-DD6B-C2D6-B9A29D110BF4}"/>
              </a:ext>
            </a:extLst>
          </p:cNvPr>
          <p:cNvSpPr txBox="1"/>
          <p:nvPr/>
        </p:nvSpPr>
        <p:spPr>
          <a:xfrm>
            <a:off x="184626" y="9459971"/>
            <a:ext cx="537033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o-RO" sz="2000" dirty="0">
                <a:solidFill>
                  <a:srgbClr val="FFFFFF"/>
                </a:solidFill>
                <a:latin typeface="Cerebri Heavy Italics"/>
              </a:rPr>
              <a:t>Student: Bălteanu Andreea - Iuliana</a:t>
            </a:r>
            <a:endParaRPr lang="ro-RO" sz="2000" dirty="0">
              <a:solidFill>
                <a:srgbClr val="FFA500"/>
              </a:solidFill>
              <a:latin typeface="Cerebri Heavy Italics"/>
            </a:endParaRPr>
          </a:p>
          <a:p>
            <a:r>
              <a:rPr lang="en-US" sz="2000" dirty="0">
                <a:solidFill>
                  <a:srgbClr val="FFA500"/>
                </a:solidFill>
                <a:latin typeface="Cerebri Heavy Italics"/>
              </a:rPr>
              <a:t>Mentor: Biri</a:t>
            </a:r>
            <a:r>
              <a:rPr lang="ro-RO" sz="2000" dirty="0">
                <a:solidFill>
                  <a:srgbClr val="FFA500"/>
                </a:solidFill>
                <a:latin typeface="Cerebri Heavy Italics"/>
              </a:rPr>
              <a:t>ș Cosmin</a:t>
            </a:r>
            <a:endParaRPr lang="en-US" sz="2000" dirty="0">
              <a:solidFill>
                <a:srgbClr val="FFA500"/>
              </a:solidFill>
              <a:latin typeface="Cerebri Heavy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83087" y="0"/>
            <a:ext cx="972848" cy="1815135"/>
            <a:chOff x="0" y="0"/>
            <a:chExt cx="72605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053" cy="1354667"/>
            </a:xfrm>
            <a:custGeom>
              <a:avLst/>
              <a:gdLst/>
              <a:ahLst/>
              <a:cxnLst/>
              <a:rect l="l" t="t" r="r" b="b"/>
              <a:pathLst>
                <a:path w="726053" h="1354667">
                  <a:moveTo>
                    <a:pt x="203200" y="0"/>
                  </a:moveTo>
                  <a:lnTo>
                    <a:pt x="726053" y="0"/>
                  </a:lnTo>
                  <a:lnTo>
                    <a:pt x="522853" y="1354667"/>
                  </a:lnTo>
                  <a:lnTo>
                    <a:pt x="0" y="13546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500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9525"/>
              <a:ext cx="6096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69511" y="0"/>
            <a:ext cx="1389789" cy="1815135"/>
            <a:chOff x="0" y="0"/>
            <a:chExt cx="1037223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7223" cy="1354667"/>
            </a:xfrm>
            <a:custGeom>
              <a:avLst/>
              <a:gdLst/>
              <a:ahLst/>
              <a:cxnLst/>
              <a:rect l="l" t="t" r="r" b="b"/>
              <a:pathLst>
                <a:path w="1037223" h="1354667">
                  <a:moveTo>
                    <a:pt x="203200" y="0"/>
                  </a:moveTo>
                  <a:lnTo>
                    <a:pt x="1037223" y="0"/>
                  </a:lnTo>
                  <a:lnTo>
                    <a:pt x="834023" y="1354667"/>
                  </a:lnTo>
                  <a:lnTo>
                    <a:pt x="0" y="13546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5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9525"/>
              <a:ext cx="6096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9144000" y="1028700"/>
            <a:ext cx="3877603" cy="0"/>
          </a:xfrm>
          <a:prstGeom prst="line">
            <a:avLst/>
          </a:prstGeom>
          <a:ln w="38100" cap="flat">
            <a:solidFill>
              <a:srgbClr val="FFA5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130607" y="8196324"/>
            <a:ext cx="3048833" cy="0"/>
          </a:xfrm>
          <a:prstGeom prst="line">
            <a:avLst/>
          </a:prstGeom>
          <a:ln w="38100" cap="flat">
            <a:solidFill>
              <a:srgbClr val="FFA5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9583608" y="4237061"/>
            <a:ext cx="2045956" cy="5975834"/>
          </a:xfrm>
          <a:prstGeom prst="line">
            <a:avLst/>
          </a:prstGeom>
          <a:ln w="38100" cap="flat">
            <a:solidFill>
              <a:srgbClr val="FFA5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1369033" y="3751286"/>
            <a:ext cx="6918967" cy="5760586"/>
          </a:xfrm>
          <a:prstGeom prst="line">
            <a:avLst/>
          </a:prstGeom>
          <a:ln w="38100" cap="flat">
            <a:solidFill>
              <a:srgbClr val="FFA5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 flipH="1">
            <a:off x="8698766" y="1162530"/>
            <a:ext cx="3956524" cy="3956524"/>
          </a:xfrm>
          <a:custGeom>
            <a:avLst/>
            <a:gdLst/>
            <a:ahLst/>
            <a:cxnLst/>
            <a:rect l="l" t="t" r="r" b="b"/>
            <a:pathLst>
              <a:path w="3956524" h="3956524">
                <a:moveTo>
                  <a:pt x="3956525" y="0"/>
                </a:moveTo>
                <a:lnTo>
                  <a:pt x="0" y="0"/>
                </a:lnTo>
                <a:lnTo>
                  <a:pt x="0" y="3956525"/>
                </a:lnTo>
                <a:lnTo>
                  <a:pt x="3956525" y="3956525"/>
                </a:lnTo>
                <a:lnTo>
                  <a:pt x="395652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990059" y="8471865"/>
            <a:ext cx="1389789" cy="1815135"/>
            <a:chOff x="0" y="0"/>
            <a:chExt cx="1037223" cy="13546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37223" cy="1354667"/>
            </a:xfrm>
            <a:custGeom>
              <a:avLst/>
              <a:gdLst/>
              <a:ahLst/>
              <a:cxnLst/>
              <a:rect l="l" t="t" r="r" b="b"/>
              <a:pathLst>
                <a:path w="1037223" h="1354667">
                  <a:moveTo>
                    <a:pt x="203200" y="0"/>
                  </a:moveTo>
                  <a:lnTo>
                    <a:pt x="1037223" y="0"/>
                  </a:lnTo>
                  <a:lnTo>
                    <a:pt x="834023" y="1354667"/>
                  </a:lnTo>
                  <a:lnTo>
                    <a:pt x="0" y="13546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5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9525"/>
              <a:ext cx="6096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93424" y="8471865"/>
            <a:ext cx="972848" cy="1815135"/>
            <a:chOff x="0" y="0"/>
            <a:chExt cx="726053" cy="13546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26053" cy="1354667"/>
            </a:xfrm>
            <a:custGeom>
              <a:avLst/>
              <a:gdLst/>
              <a:ahLst/>
              <a:cxnLst/>
              <a:rect l="l" t="t" r="r" b="b"/>
              <a:pathLst>
                <a:path w="726053" h="1354667">
                  <a:moveTo>
                    <a:pt x="203200" y="0"/>
                  </a:moveTo>
                  <a:lnTo>
                    <a:pt x="726053" y="0"/>
                  </a:lnTo>
                  <a:lnTo>
                    <a:pt x="522853" y="1354667"/>
                  </a:lnTo>
                  <a:lnTo>
                    <a:pt x="0" y="13546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A500">
                <a:alpha val="4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9525"/>
              <a:ext cx="609600" cy="600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2935702" flipH="1">
            <a:off x="9510084" y="3744203"/>
            <a:ext cx="7276949" cy="4746020"/>
          </a:xfrm>
          <a:custGeom>
            <a:avLst/>
            <a:gdLst/>
            <a:ahLst/>
            <a:cxnLst/>
            <a:rect l="l" t="t" r="r" b="b"/>
            <a:pathLst>
              <a:path w="7276949" h="4746020">
                <a:moveTo>
                  <a:pt x="7276949" y="0"/>
                </a:moveTo>
                <a:lnTo>
                  <a:pt x="0" y="0"/>
                </a:lnTo>
                <a:lnTo>
                  <a:pt x="0" y="4746020"/>
                </a:lnTo>
                <a:lnTo>
                  <a:pt x="7276949" y="4746020"/>
                </a:lnTo>
                <a:lnTo>
                  <a:pt x="72769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34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94445" y="2341751"/>
            <a:ext cx="1018678" cy="1018678"/>
          </a:xfrm>
          <a:custGeom>
            <a:avLst/>
            <a:gdLst/>
            <a:ahLst/>
            <a:cxnLst/>
            <a:rect l="l" t="t" r="r" b="b"/>
            <a:pathLst>
              <a:path w="1018678" h="1018678">
                <a:moveTo>
                  <a:pt x="0" y="0"/>
                </a:moveTo>
                <a:lnTo>
                  <a:pt x="1018678" y="0"/>
                </a:lnTo>
                <a:lnTo>
                  <a:pt x="1018678" y="1018678"/>
                </a:lnTo>
                <a:lnTo>
                  <a:pt x="0" y="10186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414707" y="3631886"/>
            <a:ext cx="3927612" cy="1511614"/>
          </a:xfrm>
          <a:custGeom>
            <a:avLst/>
            <a:gdLst/>
            <a:ahLst/>
            <a:cxnLst/>
            <a:rect l="l" t="t" r="r" b="b"/>
            <a:pathLst>
              <a:path w="3927612" h="1511614">
                <a:moveTo>
                  <a:pt x="0" y="0"/>
                </a:moveTo>
                <a:lnTo>
                  <a:pt x="3927612" y="0"/>
                </a:lnTo>
                <a:lnTo>
                  <a:pt x="3927612" y="1511614"/>
                </a:lnTo>
                <a:lnTo>
                  <a:pt x="0" y="15116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 flipH="1" flipV="1">
            <a:off x="2903784" y="3360429"/>
            <a:ext cx="1510923" cy="1027264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Freeform 23"/>
          <p:cNvSpPr/>
          <p:nvPr/>
        </p:nvSpPr>
        <p:spPr>
          <a:xfrm>
            <a:off x="157993" y="4712616"/>
            <a:ext cx="1945896" cy="1945896"/>
          </a:xfrm>
          <a:custGeom>
            <a:avLst/>
            <a:gdLst/>
            <a:ahLst/>
            <a:cxnLst/>
            <a:rect l="l" t="t" r="r" b="b"/>
            <a:pathLst>
              <a:path w="1945896" h="1945896">
                <a:moveTo>
                  <a:pt x="0" y="0"/>
                </a:moveTo>
                <a:lnTo>
                  <a:pt x="1945897" y="0"/>
                </a:lnTo>
                <a:lnTo>
                  <a:pt x="1945897" y="1945897"/>
                </a:lnTo>
                <a:lnTo>
                  <a:pt x="0" y="19458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AutoShape 24"/>
          <p:cNvSpPr/>
          <p:nvPr/>
        </p:nvSpPr>
        <p:spPr>
          <a:xfrm flipV="1">
            <a:off x="1130941" y="3360429"/>
            <a:ext cx="1772843" cy="1352188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25" name="AutoShape 25"/>
          <p:cNvSpPr/>
          <p:nvPr/>
        </p:nvSpPr>
        <p:spPr>
          <a:xfrm flipH="1">
            <a:off x="8342319" y="3374207"/>
            <a:ext cx="2415755" cy="101348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6" name="Freeform 26"/>
          <p:cNvSpPr/>
          <p:nvPr/>
        </p:nvSpPr>
        <p:spPr>
          <a:xfrm>
            <a:off x="2103890" y="4743545"/>
            <a:ext cx="1684048" cy="1684048"/>
          </a:xfrm>
          <a:custGeom>
            <a:avLst/>
            <a:gdLst/>
            <a:ahLst/>
            <a:cxnLst/>
            <a:rect l="l" t="t" r="r" b="b"/>
            <a:pathLst>
              <a:path w="1684048" h="1684048">
                <a:moveTo>
                  <a:pt x="0" y="0"/>
                </a:moveTo>
                <a:lnTo>
                  <a:pt x="1684047" y="0"/>
                </a:lnTo>
                <a:lnTo>
                  <a:pt x="1684047" y="1684048"/>
                </a:lnTo>
                <a:lnTo>
                  <a:pt x="0" y="16840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7" name="AutoShape 27"/>
          <p:cNvSpPr/>
          <p:nvPr/>
        </p:nvSpPr>
        <p:spPr>
          <a:xfrm>
            <a:off x="2903784" y="3360429"/>
            <a:ext cx="42129" cy="1383116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8" name="Freeform 28"/>
          <p:cNvSpPr/>
          <p:nvPr/>
        </p:nvSpPr>
        <p:spPr>
          <a:xfrm>
            <a:off x="523111" y="8280615"/>
            <a:ext cx="1998758" cy="1938451"/>
          </a:xfrm>
          <a:custGeom>
            <a:avLst/>
            <a:gdLst/>
            <a:ahLst/>
            <a:cxnLst/>
            <a:rect l="l" t="t" r="r" b="b"/>
            <a:pathLst>
              <a:path w="1998758" h="1938451">
                <a:moveTo>
                  <a:pt x="0" y="0"/>
                </a:moveTo>
                <a:lnTo>
                  <a:pt x="1998758" y="0"/>
                </a:lnTo>
                <a:lnTo>
                  <a:pt x="1998758" y="1938450"/>
                </a:lnTo>
                <a:lnTo>
                  <a:pt x="0" y="19384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4008" t="-12710" r="-14260" b="-648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249755" y="5261856"/>
            <a:ext cx="5038245" cy="5012381"/>
          </a:xfrm>
          <a:custGeom>
            <a:avLst/>
            <a:gdLst/>
            <a:ahLst/>
            <a:cxnLst/>
            <a:rect l="l" t="t" r="r" b="b"/>
            <a:pathLst>
              <a:path w="5050434" h="5157434">
                <a:moveTo>
                  <a:pt x="0" y="0"/>
                </a:moveTo>
                <a:lnTo>
                  <a:pt x="5050434" y="0"/>
                </a:lnTo>
                <a:lnTo>
                  <a:pt x="5050434" y="5157434"/>
                </a:lnTo>
                <a:lnTo>
                  <a:pt x="0" y="5157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3584810" y="2303651"/>
            <a:ext cx="4942269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</a:rPr>
              <a:t>When an event happens, a frame is taken from the streaming using a FFMPEG command in Node-RED.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98580" y="6798945"/>
            <a:ext cx="494226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</a:rPr>
              <a:t>The image is then analyze by the Custom Vison service from Microsoft Azure.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47790" y="5080955"/>
            <a:ext cx="4942269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</a:rPr>
              <a:t>The analysis results and the robot’s coordinates are stored in an Oracle database.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0747" y="336221"/>
            <a:ext cx="744038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>
                <a:solidFill>
                  <a:srgbClr val="FFA500"/>
                </a:solidFill>
                <a:latin typeface="Cerebri Heavy Italics"/>
              </a:rPr>
              <a:t>SMART MOBILITY:</a:t>
            </a:r>
          </a:p>
          <a:p>
            <a:pPr>
              <a:lnSpc>
                <a:spcPts val="4439"/>
              </a:lnSpc>
            </a:pPr>
            <a:r>
              <a:rPr lang="en-US" sz="3699">
                <a:solidFill>
                  <a:srgbClr val="FFFFFF"/>
                </a:solidFill>
                <a:latin typeface="Cerebri Heavy Italics"/>
              </a:rPr>
              <a:t>AUTOMATED GUIDED VEHICLE TRAFFIC ANALYSIS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21869" y="8651722"/>
            <a:ext cx="494226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</a:rPr>
              <a:t>The updated reports are displayed in the Node-RED interface.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/////wQAPwwAAAAAAAAAAAAAIAD///////////////8AAAD////////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/eSlJwCALZEneYv4mJ4WB8FAAAAAAADAAAAAwADAAAAAQADAAIA////////BAAAAAMAEAALlP+jP5oEAkyKTOpoyELDPQUAAAABAAMAAAAAAAMAAAACAA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aAAZMaW5rZWRTaGFwZXNEYXRhUHJvcGVydHlfMAUAAAAAAAQAAAADAAQAAAABAA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PeSlJwCALZEneYv4mJ4WB8DRGF0YQAbAAAABExpbmtlZFNoYXBlRGF0YQAFAAAAAAACTmFtZQAZAAAATGlua2VkU2hhcGVzRGF0YVByb3BlcnR5ABBWZXJzaW9uAAAAAAAJTGFzdFdyaXRlAKBTWayKAQAAAAEA/////50AnQAAAAVfaWQAEAAAAASU/6M/mgQCTIpM6mjIQsM9A0RhdGEAKgAAAAhQcmVzZW50YXRpb25TY2FubmVkRm9yTGlua2VkU2hhcGVzAAEAAk5hbWUAJAAAAExpbmtlZFNoYXBlUHJlc2VudGF0aW9uU2V0dGluZ3NEYXRhABBWZXJzaW9uAAAAAAAJTGFzdFdyaXRlAM9TWayK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006a9c5-d130-408c-bc8e-3b5ecdb17aa0}" enabled="1" method="Standard" siteId="{8d4b558f-7b2e-40ba-ad1f-e04d79e6265a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Cerebri Heavy Italics</vt:lpstr>
      <vt:lpstr>Cerebri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Mobility: Automated Guided Vehicle Traffic Analysis</dc:title>
  <dc:creator>Balteanu, Andreea-Iuliana</dc:creator>
  <cp:lastModifiedBy>Balteanu, Andreea-Iuliana</cp:lastModifiedBy>
  <cp:revision>2</cp:revision>
  <dcterms:created xsi:type="dcterms:W3CDTF">2006-08-16T00:00:00Z</dcterms:created>
  <dcterms:modified xsi:type="dcterms:W3CDTF">2023-09-19T07:37:22Z</dcterms:modified>
  <dc:identifier>DAFufx1c8nc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</Properties>
</file>